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300" r:id="rId2"/>
    <p:sldId id="299" r:id="rId3"/>
    <p:sldId id="291" r:id="rId4"/>
    <p:sldId id="292" r:id="rId5"/>
    <p:sldId id="293" r:id="rId6"/>
    <p:sldId id="294" r:id="rId7"/>
    <p:sldId id="295" r:id="rId8"/>
    <p:sldId id="296" r:id="rId9"/>
    <p:sldId id="297" r:id="rId10"/>
    <p:sldId id="298"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4B1BCB2-0241-4E1E-B073-69F37F8690F6}" type="datetimeFigureOut">
              <a:rPr lang="ar-IQ" smtClean="0"/>
              <a:pPr/>
              <a:t>01/09/1439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044A9A4-F2F0-49B5-8477-817D239D4C79}"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213D7D-8C13-4210-9375-629E0FF16FEC}"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A79815C-DBA7-4A81-A2F5-D7F180E1EC6C}"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7213D7D-8C13-4210-9375-629E0FF16FEC}" type="datetimeFigureOut">
              <a:rPr lang="ar-IQ" smtClean="0"/>
              <a:pPr/>
              <a:t>01/09/1439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A79815C-DBA7-4A81-A2F5-D7F180E1EC6C}"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Denaturation_(biochemistry)" TargetMode="External"/><Relationship Id="rId2" Type="http://schemas.openxmlformats.org/officeDocument/2006/relationships/hyperlink" Target="https://en.wikipedia.org/wiki/Polymerase_chain_reaction" TargetMode="External"/><Relationship Id="rId1" Type="http://schemas.openxmlformats.org/officeDocument/2006/relationships/slideLayout" Target="../slideLayouts/slideLayout2.xml"/><Relationship Id="rId5" Type="http://schemas.openxmlformats.org/officeDocument/2006/relationships/hyperlink" Target="https://en.wikipedia.org/wiki/Annealing_(biology)" TargetMode="External"/><Relationship Id="rId4" Type="http://schemas.openxmlformats.org/officeDocument/2006/relationships/hyperlink" Target="https://en.wikipedia.org/wiki/DNA_meltin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Taq_polymerase" TargetMode="External"/><Relationship Id="rId2" Type="http://schemas.openxmlformats.org/officeDocument/2006/relationships/hyperlink" Target="https://en.wikipedia.org/wiki/Enzyme" TargetMode="External"/><Relationship Id="rId1" Type="http://schemas.openxmlformats.org/officeDocument/2006/relationships/slideLayout" Target="../slideLayouts/slideLayout2.xml"/><Relationship Id="rId6" Type="http://schemas.openxmlformats.org/officeDocument/2006/relationships/hyperlink" Target="https://en.wikipedia.org/wiki/Hydroxy_group" TargetMode="External"/><Relationship Id="rId5" Type="http://schemas.openxmlformats.org/officeDocument/2006/relationships/hyperlink" Target="https://en.wikipedia.org/wiki/Phosphate_group" TargetMode="External"/><Relationship Id="rId4" Type="http://schemas.openxmlformats.org/officeDocument/2006/relationships/hyperlink" Target="https://en.wikipedia.org/wiki/Condensation_reaction"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iq/url?sa=i&amp;rct=j&amp;q=&amp;esrc=s&amp;source=images&amp;cd=&amp;cad=rja&amp;uact=8&amp;ved=2ahUKEwjHk-v4y5baAhXI16QKHa2dDosQjRx6BAgAEAU&amp;url=http://ib.bioninja.com.au/standard-level/topic-3-genetics/35-genetic-modification-and/pcr.html&amp;psig=AOvVaw05mXoRlyb0Ho_-F0d3mC55&amp;ust=152258678255166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215206" y="500042"/>
            <a:ext cx="1476400" cy="143097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571472" y="571480"/>
            <a:ext cx="1367032" cy="1285884"/>
          </a:xfrm>
          <a:prstGeom prst="rect">
            <a:avLst/>
          </a:prstGeom>
          <a:noFill/>
          <a:ln w="9525">
            <a:noFill/>
            <a:miter lim="800000"/>
            <a:headEnd/>
            <a:tailEnd/>
          </a:ln>
          <a:effectLst/>
        </p:spPr>
      </p:pic>
      <p:sp>
        <p:nvSpPr>
          <p:cNvPr id="5" name="Rectangle 4"/>
          <p:cNvSpPr/>
          <p:nvPr/>
        </p:nvSpPr>
        <p:spPr>
          <a:xfrm>
            <a:off x="2285984" y="357166"/>
            <a:ext cx="4572000" cy="1323439"/>
          </a:xfrm>
          <a:prstGeom prst="rect">
            <a:avLst/>
          </a:prstGeom>
        </p:spPr>
        <p:txBody>
          <a:bodyPr>
            <a:spAutoFit/>
          </a:bodyPr>
          <a:lstStyle/>
          <a:p>
            <a:pPr algn="ctr"/>
            <a:endParaRPr lang="ar-IQ" sz="2000" dirty="0" smtClean="0"/>
          </a:p>
          <a:p>
            <a:pPr algn="ctr"/>
            <a:r>
              <a:rPr lang="en-US" sz="2000" dirty="0" smtClean="0"/>
              <a:t> </a:t>
            </a:r>
            <a:r>
              <a:rPr lang="en-US" sz="2000" b="1" dirty="0" smtClean="0"/>
              <a:t>Al-</a:t>
            </a:r>
            <a:r>
              <a:rPr lang="en-US" sz="2000" b="1" dirty="0" err="1" smtClean="0"/>
              <a:t>Karkh</a:t>
            </a:r>
            <a:r>
              <a:rPr lang="en-US" sz="2000" b="1" dirty="0" smtClean="0"/>
              <a:t> University for Science </a:t>
            </a:r>
          </a:p>
          <a:p>
            <a:pPr algn="ctr"/>
            <a:r>
              <a:rPr lang="en-US" sz="2000" b="1" dirty="0" smtClean="0"/>
              <a:t>Collage of Science </a:t>
            </a:r>
          </a:p>
          <a:p>
            <a:pPr algn="ctr"/>
            <a:r>
              <a:rPr lang="en-US" sz="2000" b="1" dirty="0" smtClean="0"/>
              <a:t>Medical Physics Department </a:t>
            </a:r>
            <a:endParaRPr lang="ar-IQ" sz="2000" dirty="0"/>
          </a:p>
        </p:txBody>
      </p:sp>
      <p:sp>
        <p:nvSpPr>
          <p:cNvPr id="6" name="Rectangle 5"/>
          <p:cNvSpPr/>
          <p:nvPr/>
        </p:nvSpPr>
        <p:spPr>
          <a:xfrm>
            <a:off x="2285984" y="2500306"/>
            <a:ext cx="4572000" cy="1384995"/>
          </a:xfrm>
          <a:prstGeom prst="rect">
            <a:avLst/>
          </a:prstGeom>
        </p:spPr>
        <p:txBody>
          <a:bodyPr>
            <a:spAutoFit/>
          </a:bodyPr>
          <a:lstStyle/>
          <a:p>
            <a:pPr algn="ctr"/>
            <a:endParaRPr lang="ar-IQ" sz="2800" dirty="0" smtClean="0"/>
          </a:p>
          <a:p>
            <a:pPr algn="ctr"/>
            <a:r>
              <a:rPr lang="en-US" sz="2800" dirty="0" smtClean="0"/>
              <a:t> </a:t>
            </a:r>
            <a:r>
              <a:rPr lang="en-US" sz="2800" b="1" dirty="0" smtClean="0"/>
              <a:t>General Biology II </a:t>
            </a:r>
          </a:p>
          <a:p>
            <a:pPr algn="ctr"/>
            <a:r>
              <a:rPr lang="en-US" sz="2800" dirty="0" smtClean="0"/>
              <a:t>" </a:t>
            </a:r>
            <a:r>
              <a:rPr lang="en-US" sz="2800" b="1" dirty="0" smtClean="0"/>
              <a:t>Practical</a:t>
            </a:r>
            <a:r>
              <a:rPr lang="en-US" sz="2800" dirty="0" smtClean="0"/>
              <a:t>"</a:t>
            </a:r>
            <a:endParaRPr lang="ar-IQ" sz="2800" dirty="0"/>
          </a:p>
        </p:txBody>
      </p:sp>
      <p:sp>
        <p:nvSpPr>
          <p:cNvPr id="7" name="Rectangle 6"/>
          <p:cNvSpPr/>
          <p:nvPr/>
        </p:nvSpPr>
        <p:spPr>
          <a:xfrm>
            <a:off x="0" y="3929066"/>
            <a:ext cx="8929718" cy="2308324"/>
          </a:xfrm>
          <a:prstGeom prst="rect">
            <a:avLst/>
          </a:prstGeom>
        </p:spPr>
        <p:txBody>
          <a:bodyPr wrap="square">
            <a:spAutoFit/>
          </a:bodyPr>
          <a:lstStyle/>
          <a:p>
            <a:pPr algn="ctr"/>
            <a:endParaRPr lang="ar-IQ" sz="2400" dirty="0" smtClean="0"/>
          </a:p>
          <a:p>
            <a:pPr algn="ctr"/>
            <a:r>
              <a:rPr lang="en-US" sz="2400" dirty="0" smtClean="0"/>
              <a:t> </a:t>
            </a:r>
            <a:r>
              <a:rPr lang="en-US" sz="2400" b="1" dirty="0" smtClean="0"/>
              <a:t>Prepared </a:t>
            </a:r>
            <a:r>
              <a:rPr lang="en-US" sz="2400" b="1" dirty="0" smtClean="0"/>
              <a:t>by</a:t>
            </a:r>
            <a:endParaRPr lang="ar-IQ" sz="2400" b="1" dirty="0" smtClean="0"/>
          </a:p>
          <a:p>
            <a:pPr algn="ctr"/>
            <a:r>
              <a:rPr lang="en-US" sz="2400" b="1" dirty="0" smtClean="0"/>
              <a:t> </a:t>
            </a:r>
            <a:endParaRPr lang="en-US" sz="2400" b="1" dirty="0" smtClean="0"/>
          </a:p>
          <a:p>
            <a:pPr algn="ctr"/>
            <a:r>
              <a:rPr lang="en-US" sz="2400" dirty="0" smtClean="0"/>
              <a:t>Dr. </a:t>
            </a:r>
            <a:r>
              <a:rPr lang="en-US" sz="2400" dirty="0" err="1" smtClean="0"/>
              <a:t>Hiba</a:t>
            </a:r>
            <a:r>
              <a:rPr lang="en-US" sz="2400" dirty="0" smtClean="0"/>
              <a:t> </a:t>
            </a:r>
            <a:r>
              <a:rPr lang="en-US" sz="2400" dirty="0" err="1" smtClean="0"/>
              <a:t>Shakir</a:t>
            </a:r>
            <a:r>
              <a:rPr lang="en-US" sz="2400" dirty="0" smtClean="0"/>
              <a:t> </a:t>
            </a:r>
            <a:r>
              <a:rPr lang="en-US" sz="2400" dirty="0" smtClean="0"/>
              <a:t>Ahmed                    Dr. </a:t>
            </a:r>
            <a:r>
              <a:rPr lang="en-US" sz="2400" dirty="0" err="1" smtClean="0"/>
              <a:t>Rawa</a:t>
            </a:r>
            <a:r>
              <a:rPr lang="en-US" sz="2400" dirty="0" smtClean="0"/>
              <a:t> Abdul </a:t>
            </a:r>
            <a:r>
              <a:rPr lang="en-US" sz="2400" dirty="0" err="1" smtClean="0"/>
              <a:t>Redha</a:t>
            </a:r>
            <a:r>
              <a:rPr lang="en-US" sz="2400" dirty="0" smtClean="0"/>
              <a:t> Aziz</a:t>
            </a:r>
            <a:endParaRPr lang="en-US" sz="2400" dirty="0" smtClean="0"/>
          </a:p>
          <a:p>
            <a:r>
              <a:rPr lang="en-US" sz="2400" b="1" dirty="0" err="1" smtClean="0"/>
              <a:t>Ph.D</a:t>
            </a:r>
            <a:r>
              <a:rPr lang="en-US" sz="2400" b="1" dirty="0" smtClean="0"/>
              <a:t> </a:t>
            </a:r>
            <a:r>
              <a:rPr lang="en-US" sz="2400" b="1" dirty="0" smtClean="0"/>
              <a:t>Microbiology/Immunity          </a:t>
            </a:r>
            <a:r>
              <a:rPr lang="en-US" sz="2400" b="1" dirty="0" err="1" smtClean="0"/>
              <a:t>Ph.D</a:t>
            </a:r>
            <a:r>
              <a:rPr lang="en-US" sz="2400" b="1" dirty="0" smtClean="0"/>
              <a:t> Antibiotic Molecular Biology    </a:t>
            </a:r>
            <a:endParaRPr lang="ar-IQ"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el electrophoresis apparatus.JPG"/>
          <p:cNvPicPr>
            <a:picLocks noGrp="1"/>
          </p:cNvPicPr>
          <p:nvPr>
            <p:ph idx="1"/>
          </p:nvPr>
        </p:nvPicPr>
        <p:blipFill>
          <a:blip r:embed="rId2" cstate="print"/>
          <a:srcRect/>
          <a:stretch>
            <a:fillRect/>
          </a:stretch>
        </p:blipFill>
        <p:spPr bwMode="auto">
          <a:xfrm>
            <a:off x="5929322" y="2214554"/>
            <a:ext cx="1857388" cy="2286016"/>
          </a:xfrm>
          <a:prstGeom prst="rect">
            <a:avLst/>
          </a:prstGeom>
          <a:noFill/>
          <a:ln w="9525">
            <a:solidFill>
              <a:schemeClr val="accent1"/>
            </a:solidFill>
            <a:miter lim="800000"/>
            <a:headEnd/>
            <a:tailEnd/>
          </a:ln>
        </p:spPr>
      </p:pic>
      <p:pic>
        <p:nvPicPr>
          <p:cNvPr id="5" name="Picture 4" descr="C:\Users\hp\Documents\PhD.Rawa\Acinetobacter\New Picture (2).png"/>
          <p:cNvPicPr/>
          <p:nvPr/>
        </p:nvPicPr>
        <p:blipFill>
          <a:blip r:embed="rId3" cstate="print"/>
          <a:srcRect l="3125" r="4583" b="54611"/>
          <a:stretch>
            <a:fillRect/>
          </a:stretch>
        </p:blipFill>
        <p:spPr bwMode="auto">
          <a:xfrm>
            <a:off x="1357290" y="2285992"/>
            <a:ext cx="3609975" cy="21240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3249" name="Rectangle 1"/>
          <p:cNvSpPr>
            <a:spLocks noChangeArrowheads="1"/>
          </p:cNvSpPr>
          <p:nvPr/>
        </p:nvSpPr>
        <p:spPr bwMode="auto">
          <a:xfrm>
            <a:off x="663026" y="4814867"/>
            <a:ext cx="9675277"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RecA</a:t>
            </a: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gene of </a:t>
            </a:r>
            <a:r>
              <a:rPr kumimoji="0" lang="en-US" sz="20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Acinetobacter</a:t>
            </a:r>
            <a:r>
              <a:rPr kumimoji="0" lang="en-US"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baumannii</a:t>
            </a: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gel electrophoresis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357430"/>
            <a:ext cx="8229600" cy="1143000"/>
          </a:xfrm>
        </p:spPr>
        <p:txBody>
          <a:bodyPr>
            <a:normAutofit fontScale="90000"/>
          </a:bodyPr>
          <a:lstStyle/>
          <a:p>
            <a:r>
              <a:rPr lang="en-US" b="1" u="sng" dirty="0" smtClean="0"/>
              <a:t>Polymerase Chain Reaction (PCR) &amp; Gel Electrophoresis</a:t>
            </a:r>
            <a:endParaRPr lang="ar-IQ" dirty="0"/>
          </a:p>
        </p:txBody>
      </p:sp>
      <p:sp>
        <p:nvSpPr>
          <p:cNvPr id="3" name="Content Placeholder 2"/>
          <p:cNvSpPr>
            <a:spLocks noGrp="1"/>
          </p:cNvSpPr>
          <p:nvPr>
            <p:ph idx="1"/>
          </p:nvPr>
        </p:nvSpPr>
        <p:spPr>
          <a:xfrm>
            <a:off x="457200" y="4071942"/>
            <a:ext cx="8229600" cy="2054221"/>
          </a:xfrm>
        </p:spPr>
        <p:txBody>
          <a:bodyPr/>
          <a:lstStyle/>
          <a:p>
            <a:pPr algn="ctr">
              <a:buNone/>
            </a:pPr>
            <a:r>
              <a:rPr lang="en-US" dirty="0" smtClean="0"/>
              <a:t>Lab ((5))</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u="sng" dirty="0" smtClean="0"/>
              <a:t>Polymerase Chain Reaction (PCR) &amp; Gel Electrophoresis</a:t>
            </a:r>
            <a:endParaRPr lang="ar-IQ" sz="2800" dirty="0"/>
          </a:p>
        </p:txBody>
      </p:sp>
      <p:sp>
        <p:nvSpPr>
          <p:cNvPr id="3" name="Content Placeholder 2"/>
          <p:cNvSpPr>
            <a:spLocks noGrp="1"/>
          </p:cNvSpPr>
          <p:nvPr>
            <p:ph idx="1"/>
          </p:nvPr>
        </p:nvSpPr>
        <p:spPr/>
        <p:txBody>
          <a:bodyPr/>
          <a:lstStyle/>
          <a:p>
            <a:pPr lvl="0" algn="just" rtl="0"/>
            <a:r>
              <a:rPr lang="en-US" b="1" dirty="0" smtClean="0"/>
              <a:t>PCR </a:t>
            </a:r>
            <a:r>
              <a:rPr lang="en-US" dirty="0" smtClean="0"/>
              <a:t>is a scientific technique in molecular biology to amplify a single or few copies of apiece of DNA across several orders of magnitude, generating thousands to millions of copies of a particular DNA sequence.</a:t>
            </a:r>
          </a:p>
          <a:p>
            <a:endParaRPr lang="ar-IQ" dirty="0"/>
          </a:p>
        </p:txBody>
      </p:sp>
      <p:pic>
        <p:nvPicPr>
          <p:cNvPr id="4" name="Picture 3" descr="https://upload.wikimedia.org/wikipedia/commons/thumb/6/67/PCR_masina_kasutamine.jpg/1024px-PCR_masina_kasutamine.jpg"/>
          <p:cNvPicPr/>
          <p:nvPr/>
        </p:nvPicPr>
        <p:blipFill>
          <a:blip r:embed="rId2" cstate="print"/>
          <a:srcRect/>
          <a:stretch>
            <a:fillRect/>
          </a:stretch>
        </p:blipFill>
        <p:spPr bwMode="auto">
          <a:xfrm>
            <a:off x="4143372" y="4357694"/>
            <a:ext cx="3190875" cy="2122056"/>
          </a:xfrm>
          <a:prstGeom prst="rect">
            <a:avLst/>
          </a:prstGeom>
          <a:noFill/>
          <a:ln w="9525">
            <a:noFill/>
            <a:miter lim="800000"/>
            <a:headEnd/>
            <a:tailEnd/>
          </a:ln>
        </p:spPr>
      </p:pic>
      <p:sp>
        <p:nvSpPr>
          <p:cNvPr id="38913" name="Rectangle 1"/>
          <p:cNvSpPr>
            <a:spLocks noChangeArrowheads="1"/>
          </p:cNvSpPr>
          <p:nvPr/>
        </p:nvSpPr>
        <p:spPr bwMode="auto">
          <a:xfrm>
            <a:off x="-357222" y="5214950"/>
            <a:ext cx="514350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POLYMERASE CHAIN REACTION (PCR)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b="1" dirty="0" smtClean="0"/>
              <a:t>The principle</a:t>
            </a:r>
            <a:endParaRPr lang="ar-IQ" sz="2800" dirty="0"/>
          </a:p>
        </p:txBody>
      </p:sp>
      <p:sp>
        <p:nvSpPr>
          <p:cNvPr id="3" name="Content Placeholder 2"/>
          <p:cNvSpPr>
            <a:spLocks noGrp="1"/>
          </p:cNvSpPr>
          <p:nvPr>
            <p:ph idx="1"/>
          </p:nvPr>
        </p:nvSpPr>
        <p:spPr/>
        <p:txBody>
          <a:bodyPr>
            <a:normAutofit fontScale="77500" lnSpcReduction="20000"/>
          </a:bodyPr>
          <a:lstStyle/>
          <a:p>
            <a:pPr lvl="0" algn="just" rtl="0"/>
            <a:r>
              <a:rPr lang="en-US" dirty="0" smtClean="0"/>
              <a:t>The method relies on thermal cycling, consisting of cycles of repeated heating and cooling of the reaction for DNA melting and enzymatic replication of the DNA. </a:t>
            </a:r>
          </a:p>
          <a:p>
            <a:pPr lvl="0" algn="just" rtl="0"/>
            <a:r>
              <a:rPr lang="en-US" dirty="0" smtClean="0"/>
              <a:t>Primers (short DNA fragments, 10-20bp) containing sequences complementary to the target region along with a DNA polymerase </a:t>
            </a:r>
            <a:r>
              <a:rPr lang="en-US" u="sng" dirty="0" smtClean="0"/>
              <a:t>(after which the method is named)</a:t>
            </a:r>
            <a:r>
              <a:rPr lang="en-US" dirty="0" smtClean="0"/>
              <a:t> are key components to enable selective and repeated amplification.</a:t>
            </a:r>
          </a:p>
          <a:p>
            <a:pPr lvl="0" algn="just" rtl="0"/>
            <a:r>
              <a:rPr lang="en-US" dirty="0" smtClean="0"/>
              <a:t> As PCR progresses, the DNA generated is itself used as a template for replication, setting in motion a chain reaction in which the DNA template is exponentially amplified. </a:t>
            </a:r>
          </a:p>
          <a:p>
            <a:pPr lvl="0" algn="just" rtl="0"/>
            <a:r>
              <a:rPr lang="en-US" dirty="0" smtClean="0"/>
              <a:t>PCR can be extensively modified to perform a wide array of genetic manipulations.</a:t>
            </a:r>
          </a:p>
          <a:p>
            <a:pPr algn="just">
              <a:buNone/>
            </a:pP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725470"/>
          </a:xfrm>
        </p:spPr>
        <p:txBody>
          <a:bodyPr>
            <a:normAutofit/>
          </a:bodyPr>
          <a:lstStyle/>
          <a:p>
            <a:r>
              <a:rPr lang="en-US" sz="2800" b="1" dirty="0" smtClean="0"/>
              <a:t>Procedure</a:t>
            </a:r>
            <a:endParaRPr lang="ar-IQ" sz="2800" dirty="0"/>
          </a:p>
        </p:txBody>
      </p:sp>
      <p:sp>
        <p:nvSpPr>
          <p:cNvPr id="3" name="Content Placeholder 2"/>
          <p:cNvSpPr>
            <a:spLocks noGrp="1"/>
          </p:cNvSpPr>
          <p:nvPr>
            <p:ph idx="1"/>
          </p:nvPr>
        </p:nvSpPr>
        <p:spPr>
          <a:xfrm>
            <a:off x="428596" y="1071546"/>
            <a:ext cx="8229600" cy="5643602"/>
          </a:xfrm>
        </p:spPr>
        <p:txBody>
          <a:bodyPr>
            <a:noAutofit/>
          </a:bodyPr>
          <a:lstStyle/>
          <a:p>
            <a:pPr lvl="0" algn="just" rtl="0"/>
            <a:r>
              <a:rPr lang="en-US" sz="2000" b="1" dirty="0" smtClean="0">
                <a:solidFill>
                  <a:schemeClr val="accent1"/>
                </a:solidFill>
              </a:rPr>
              <a:t>Initialization</a:t>
            </a:r>
            <a:r>
              <a:rPr lang="en-US" sz="2000" dirty="0" smtClean="0"/>
              <a:t>: This step is only required for DNA polymerases that require heat activation by </a:t>
            </a:r>
            <a:r>
              <a:rPr lang="en-US" sz="2000" dirty="0" smtClean="0">
                <a:hlinkClick r:id="rId2" tooltip="Polymerase chain reaction"/>
              </a:rPr>
              <a:t>hot-start PCR</a:t>
            </a:r>
            <a:r>
              <a:rPr lang="en-US" sz="2000" dirty="0" smtClean="0"/>
              <a:t>. It consists of heating the reaction chamber to a temperature of 94–96 °C, or 98 °C if extremely </a:t>
            </a:r>
            <a:r>
              <a:rPr lang="en-US" sz="2000" dirty="0" err="1" smtClean="0"/>
              <a:t>thermostable</a:t>
            </a:r>
            <a:r>
              <a:rPr lang="en-US" sz="2000" dirty="0" smtClean="0"/>
              <a:t> polymerases are used, which is then held for 1–10 minutes.</a:t>
            </a:r>
          </a:p>
          <a:p>
            <a:pPr lvl="0" algn="just" rtl="0"/>
            <a:r>
              <a:rPr lang="en-US" sz="2000" b="1" dirty="0" err="1" smtClean="0">
                <a:hlinkClick r:id="rId3" tooltip="Denaturation (biochemistry)"/>
              </a:rPr>
              <a:t>Denaturation</a:t>
            </a:r>
            <a:r>
              <a:rPr lang="en-US" sz="2000" dirty="0" smtClean="0"/>
              <a:t>: This step is the first regular cycling event and consists of heating the reaction chamber to 94–98 °C for 20–30 seconds. This causes </a:t>
            </a:r>
            <a:r>
              <a:rPr lang="en-US" sz="2000" dirty="0" smtClean="0">
                <a:hlinkClick r:id="rId4" tooltip="DNA melting"/>
              </a:rPr>
              <a:t>DNA melting</a:t>
            </a:r>
            <a:r>
              <a:rPr lang="en-US" sz="2000" dirty="0" smtClean="0"/>
              <a:t>, or </a:t>
            </a:r>
            <a:r>
              <a:rPr lang="en-US" sz="2000" dirty="0" err="1" smtClean="0"/>
              <a:t>denaturation</a:t>
            </a:r>
            <a:r>
              <a:rPr lang="en-US" sz="2000" dirty="0" smtClean="0"/>
              <a:t>, of the double-stranded DNA template by breaking the hydrogen bonds between complementary bases, yielding two single-stranded DNA molecules.</a:t>
            </a:r>
          </a:p>
          <a:p>
            <a:pPr lvl="0" algn="just" rtl="0"/>
            <a:r>
              <a:rPr lang="en-US" sz="2000" b="1" dirty="0" smtClean="0">
                <a:hlinkClick r:id="rId5" tooltip="Annealing (biology)"/>
              </a:rPr>
              <a:t>Annealing</a:t>
            </a:r>
            <a:r>
              <a:rPr lang="en-US" sz="2000" dirty="0" smtClean="0"/>
              <a:t>: In the next step, the reaction temperature is lowered to 50–65 °C for 20–40 seconds, allowing annealing of the primers to each of the single-stranded DNA templates. </a:t>
            </a:r>
            <a:r>
              <a:rPr lang="en-US" sz="2000" u="sng" dirty="0" smtClean="0"/>
              <a:t>Two different primers are typically included in the reaction mixture:</a:t>
            </a:r>
            <a:r>
              <a:rPr lang="en-US" sz="2000" dirty="0" smtClean="0"/>
              <a:t> one for each of the two single-stranded complements containing the target region. During this step, the polymerase binds to the primer-template hybrid and begins DNA formation.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428604"/>
            <a:ext cx="8229600" cy="6072230"/>
          </a:xfrm>
        </p:spPr>
        <p:txBody>
          <a:bodyPr>
            <a:normAutofit fontScale="70000" lnSpcReduction="20000"/>
          </a:bodyPr>
          <a:lstStyle/>
          <a:p>
            <a:pPr lvl="0" algn="just" rtl="0"/>
            <a:r>
              <a:rPr lang="en-US" b="1" dirty="0" smtClean="0">
                <a:solidFill>
                  <a:schemeClr val="accent1"/>
                </a:solidFill>
              </a:rPr>
              <a:t>Extension/elongation</a:t>
            </a:r>
            <a:r>
              <a:rPr lang="en-US" dirty="0" smtClean="0"/>
              <a:t>: The temperature at this step depends on the DNA polymerase used; the optimum </a:t>
            </a:r>
            <a:r>
              <a:rPr lang="en-US" dirty="0" smtClean="0">
                <a:hlinkClick r:id="rId2" tooltip="Enzyme"/>
              </a:rPr>
              <a:t>activity</a:t>
            </a:r>
            <a:r>
              <a:rPr lang="en-US" dirty="0" smtClean="0"/>
              <a:t> temperature for the </a:t>
            </a:r>
            <a:r>
              <a:rPr lang="en-US" dirty="0" err="1" smtClean="0"/>
              <a:t>thermostable</a:t>
            </a:r>
            <a:r>
              <a:rPr lang="en-US" dirty="0" smtClean="0"/>
              <a:t> DNA polymerase of </a:t>
            </a:r>
            <a:r>
              <a:rPr lang="en-US" dirty="0" err="1" smtClean="0">
                <a:hlinkClick r:id="rId3" tooltip="Taq polymerase"/>
              </a:rPr>
              <a:t>Taq</a:t>
            </a:r>
            <a:r>
              <a:rPr lang="en-US" dirty="0" smtClean="0">
                <a:hlinkClick r:id="rId3" tooltip="Taq polymerase"/>
              </a:rPr>
              <a:t> (</a:t>
            </a:r>
            <a:r>
              <a:rPr lang="en-US" b="1" dirty="0" smtClean="0">
                <a:hlinkClick r:id="rId3" tooltip="Taq polymerase"/>
              </a:rPr>
              <a:t>Bacteria:</a:t>
            </a:r>
            <a:r>
              <a:rPr lang="en-US" b="1" i="1" dirty="0" smtClean="0">
                <a:hlinkClick r:id="rId3" tooltip="Taq polymerase"/>
              </a:rPr>
              <a:t> </a:t>
            </a:r>
            <a:r>
              <a:rPr lang="en-US" b="1" i="1" dirty="0" err="1" smtClean="0">
                <a:hlinkClick r:id="rId3" tooltip="Taq polymerase"/>
              </a:rPr>
              <a:t>Thermus</a:t>
            </a:r>
            <a:r>
              <a:rPr lang="en-US" b="1" i="1" dirty="0" smtClean="0">
                <a:hlinkClick r:id="rId3" tooltip="Taq polymerase"/>
              </a:rPr>
              <a:t> </a:t>
            </a:r>
            <a:r>
              <a:rPr lang="en-US" b="1" i="1" dirty="0" err="1" smtClean="0">
                <a:hlinkClick r:id="rId3" tooltip="Taq polymerase"/>
              </a:rPr>
              <a:t>aquaticus</a:t>
            </a:r>
            <a:r>
              <a:rPr lang="en-US" dirty="0" smtClean="0">
                <a:hlinkClick r:id="rId3" tooltip="Taq polymerase"/>
              </a:rPr>
              <a:t>) polymerase</a:t>
            </a:r>
            <a:r>
              <a:rPr lang="en-US" dirty="0" smtClean="0"/>
              <a:t> is approximately 75–80 °C, though a temperature of 72 °C is commonly used with this enzyme. In this step, the DNA polymerase synthesizes a new DNA strand complementary to the DNA template strand by adding free </a:t>
            </a:r>
            <a:r>
              <a:rPr lang="en-US" dirty="0" err="1" smtClean="0"/>
              <a:t>dNTPs</a:t>
            </a:r>
            <a:r>
              <a:rPr lang="en-US" dirty="0" smtClean="0"/>
              <a:t> from the reaction mixture that are complementary to the template in the 5'-to-3' direction, </a:t>
            </a:r>
            <a:r>
              <a:rPr lang="en-US" dirty="0" smtClean="0">
                <a:hlinkClick r:id="rId4" tooltip="Condensation reaction"/>
              </a:rPr>
              <a:t>condensing</a:t>
            </a:r>
            <a:r>
              <a:rPr lang="en-US" dirty="0" smtClean="0"/>
              <a:t> the 5'-</a:t>
            </a:r>
            <a:r>
              <a:rPr lang="en-US" dirty="0" smtClean="0">
                <a:hlinkClick r:id="rId5" tooltip="Phosphate group"/>
              </a:rPr>
              <a:t>phosphate group</a:t>
            </a:r>
            <a:r>
              <a:rPr lang="en-US" dirty="0" smtClean="0"/>
              <a:t> of the </a:t>
            </a:r>
            <a:r>
              <a:rPr lang="en-US" dirty="0" err="1" smtClean="0"/>
              <a:t>dNTPs</a:t>
            </a:r>
            <a:r>
              <a:rPr lang="en-US" dirty="0" smtClean="0"/>
              <a:t> with the 3'-</a:t>
            </a:r>
            <a:r>
              <a:rPr lang="en-US" dirty="0" smtClean="0">
                <a:hlinkClick r:id="rId6" tooltip="Hydroxy group"/>
              </a:rPr>
              <a:t>hydroxy group</a:t>
            </a:r>
            <a:r>
              <a:rPr lang="en-US" dirty="0" smtClean="0"/>
              <a:t> at the end of the nascent (elongating) DNA strand. The precise time required for elongation depends both on the DNA polymerase used and on the length of the DNA target region to amplify. </a:t>
            </a:r>
          </a:p>
          <a:p>
            <a:pPr lvl="0" algn="just" rtl="0"/>
            <a:r>
              <a:rPr lang="en-US" b="1" dirty="0" smtClean="0">
                <a:solidFill>
                  <a:schemeClr val="accent1"/>
                </a:solidFill>
              </a:rPr>
              <a:t>Final elongation</a:t>
            </a:r>
            <a:r>
              <a:rPr lang="en-US" dirty="0" smtClean="0"/>
              <a:t>: This single step is optional, but is performed at a temperature of 70–74 °C for 5–15 minutes after the last PCR cycle to ensure that any remaining single-stranded DNA is fully elongated.</a:t>
            </a:r>
          </a:p>
          <a:p>
            <a:pPr lvl="0" algn="just" rtl="0"/>
            <a:r>
              <a:rPr lang="en-US" b="1" dirty="0" smtClean="0"/>
              <a:t> </a:t>
            </a:r>
            <a:r>
              <a:rPr lang="en-US" b="1" dirty="0" smtClean="0">
                <a:solidFill>
                  <a:schemeClr val="accent1"/>
                </a:solidFill>
              </a:rPr>
              <a:t>Final hold</a:t>
            </a:r>
            <a:r>
              <a:rPr lang="en-US" dirty="0" smtClean="0">
                <a:solidFill>
                  <a:schemeClr val="accent1"/>
                </a:solidFill>
              </a:rPr>
              <a:t>: </a:t>
            </a:r>
            <a:r>
              <a:rPr lang="en-US" dirty="0" smtClean="0"/>
              <a:t>The final step cools the reaction chamber to 4–15 °C for an indefinite time, and may be employed for short-term storage of the PCR products.</a:t>
            </a:r>
          </a:p>
          <a:p>
            <a:pPr algn="just"/>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429264"/>
            <a:ext cx="8229600" cy="1143000"/>
          </a:xfrm>
        </p:spPr>
        <p:txBody>
          <a:bodyPr>
            <a:normAutofit/>
          </a:bodyPr>
          <a:lstStyle/>
          <a:p>
            <a:r>
              <a:rPr lang="en-US" sz="2800" dirty="0" smtClean="0"/>
              <a:t>PCR component &amp; process</a:t>
            </a:r>
            <a:endParaRPr lang="ar-IQ" sz="2800" dirty="0"/>
          </a:p>
        </p:txBody>
      </p:sp>
      <p:pic>
        <p:nvPicPr>
          <p:cNvPr id="4" name="irc_mi" descr="نتيجة بحث الصور عن ‪PCR‬‏">
            <a:hlinkClick r:id="rId2"/>
          </p:cNvPr>
          <p:cNvPicPr>
            <a:picLocks noGrp="1"/>
          </p:cNvPicPr>
          <p:nvPr>
            <p:ph idx="1"/>
          </p:nvPr>
        </p:nvPicPr>
        <p:blipFill>
          <a:blip r:embed="rId3" cstate="print"/>
          <a:srcRect/>
          <a:stretch>
            <a:fillRect/>
          </a:stretch>
        </p:blipFill>
        <p:spPr bwMode="auto">
          <a:xfrm>
            <a:off x="1142976" y="357166"/>
            <a:ext cx="6858047" cy="5000660"/>
          </a:xfrm>
          <a:prstGeom prst="rect">
            <a:avLst/>
          </a:prstGeom>
          <a:noFill/>
          <a:ln w="9525">
            <a:solidFill>
              <a:schemeClr val="accent1"/>
            </a:solid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Gel Electrophoresis</a:t>
            </a:r>
            <a:endParaRPr lang="ar-IQ" sz="2400" dirty="0"/>
          </a:p>
        </p:txBody>
      </p:sp>
      <p:sp>
        <p:nvSpPr>
          <p:cNvPr id="3" name="Content Placeholder 2"/>
          <p:cNvSpPr>
            <a:spLocks noGrp="1"/>
          </p:cNvSpPr>
          <p:nvPr>
            <p:ph idx="1"/>
          </p:nvPr>
        </p:nvSpPr>
        <p:spPr/>
        <p:txBody>
          <a:bodyPr>
            <a:normAutofit fontScale="92500" lnSpcReduction="20000"/>
          </a:bodyPr>
          <a:lstStyle/>
          <a:p>
            <a:pPr lvl="1" algn="just" rtl="0"/>
            <a:r>
              <a:rPr lang="en-US" dirty="0" smtClean="0"/>
              <a:t>DNA electrophoresis is an analytical technique used to separate DNA fragments by size and is usually used after PCR.</a:t>
            </a:r>
            <a:endParaRPr lang="en-US" sz="2000" dirty="0" smtClean="0"/>
          </a:p>
          <a:p>
            <a:pPr lvl="1" algn="just" rtl="0"/>
            <a:r>
              <a:rPr lang="en-US" dirty="0" smtClean="0"/>
              <a:t>Because you developed primers to amplify a specific segment of DNA, after PCR you should know the size of the amplified DNA fragment. </a:t>
            </a:r>
            <a:endParaRPr lang="en-US" sz="2000" dirty="0" smtClean="0"/>
          </a:p>
          <a:p>
            <a:pPr lvl="1" algn="just" rtl="0"/>
            <a:r>
              <a:rPr lang="en-US" dirty="0" smtClean="0"/>
              <a:t>DNA molecules which are to be analyzed by DNA electrophoresis are set upon a viscous medium, the gel, where an electric field forces the DNA to migrate toward the positive potential, the anode, due to the net negative charge of the phosphate backbone of the DNA chain. </a:t>
            </a:r>
            <a:endParaRPr lang="en-US" sz="2000" dirty="0" smtClean="0"/>
          </a:p>
          <a:p>
            <a:pPr algn="just"/>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0108"/>
            <a:ext cx="8229600" cy="5126055"/>
          </a:xfrm>
        </p:spPr>
        <p:txBody>
          <a:bodyPr/>
          <a:lstStyle/>
          <a:p>
            <a:pPr lvl="1" algn="just" rtl="0"/>
            <a:r>
              <a:rPr lang="en-US" dirty="0" smtClean="0"/>
              <a:t>The separation of the DNA fragments from your PCR reaction is accomplished by exploiting the </a:t>
            </a:r>
            <a:r>
              <a:rPr lang="en-US" dirty="0" err="1" smtClean="0"/>
              <a:t>mobilities</a:t>
            </a:r>
            <a:r>
              <a:rPr lang="en-US" dirty="0" smtClean="0"/>
              <a:t> with which different sized molecules are able to traverse the gel. Longer molecules migrate more slowly because they experience more drag within the gel.</a:t>
            </a:r>
            <a:endParaRPr lang="en-US" sz="2000" dirty="0" smtClean="0"/>
          </a:p>
          <a:p>
            <a:pPr lvl="1" algn="just" rtl="0"/>
            <a:r>
              <a:rPr lang="en-US" dirty="0" smtClean="0"/>
              <a:t> After some time, the voltage is removed and the fragmentation gradient is analyzed by comparing the PCR products to ladder (DNA products of known size) that is run </a:t>
            </a:r>
            <a:r>
              <a:rPr lang="en-US" dirty="0" err="1" smtClean="0"/>
              <a:t>simulaneously</a:t>
            </a:r>
            <a:r>
              <a:rPr lang="en-US" dirty="0" smtClean="0"/>
              <a:t>.</a:t>
            </a:r>
            <a:endParaRPr lang="en-US" sz="2000" dirty="0" smtClean="0"/>
          </a:p>
          <a:p>
            <a:pPr algn="just"/>
            <a:endParaRPr lang="ar-IQ"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437</Words>
  <Application>Microsoft Office PowerPoint</Application>
  <PresentationFormat>عرض على الشاشة (3:4)‏</PresentationFormat>
  <Paragraphs>38</Paragraphs>
  <Slides>10</Slides>
  <Notes>1</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الشريحة 1</vt:lpstr>
      <vt:lpstr>Polymerase Chain Reaction (PCR) &amp; Gel Electrophoresis</vt:lpstr>
      <vt:lpstr>Polymerase Chain Reaction (PCR) &amp; Gel Electrophoresis</vt:lpstr>
      <vt:lpstr>The principle</vt:lpstr>
      <vt:lpstr>Procedure</vt:lpstr>
      <vt:lpstr>الشريحة 6</vt:lpstr>
      <vt:lpstr>PCR component &amp; process</vt:lpstr>
      <vt:lpstr>Gel Electrophoresis</vt:lpstr>
      <vt:lpstr>الشريحة 9</vt:lpstr>
      <vt:lpstr>الشريحة 10</vt:lpstr>
    </vt:vector>
  </TitlesOfParts>
  <Company>By DR.Ahmed Saker 2o1O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Polymerase Chain Reaction (PCR) &amp; Gel Electrophoresis</dc:title>
  <dc:creator>Alrawasi</dc:creator>
  <cp:lastModifiedBy>user</cp:lastModifiedBy>
  <cp:revision>4</cp:revision>
  <dcterms:created xsi:type="dcterms:W3CDTF">2018-05-04T19:46:43Z</dcterms:created>
  <dcterms:modified xsi:type="dcterms:W3CDTF">2018-05-15T06:10:12Z</dcterms:modified>
</cp:coreProperties>
</file>